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gif" ContentType="image/gi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8" r:id="rId4"/>
    <p:sldId id="261" r:id="rId5"/>
    <p:sldId id="259" r:id="rId6"/>
    <p:sldId id="257" r:id="rId7"/>
    <p:sldId id="266" r:id="rId8"/>
    <p:sldId id="265" r:id="rId9"/>
    <p:sldId id="260" r:id="rId11"/>
    <p:sldId id="262" r:id="rId12"/>
    <p:sldId id="263" r:id="rId13"/>
    <p:sldId id="264" r:id="rId14"/>
    <p:sldId id="267" r:id="rId15"/>
    <p:sldId id="268" r:id="rId16"/>
    <p:sldId id="269" r:id="rId17"/>
    <p:sldId id="272" r:id="rId18"/>
    <p:sldId id="271" r:id="rId19"/>
    <p:sldId id="273" r:id="rId20"/>
    <p:sldId id="274" r:id="rId21"/>
    <p:sldId id="277" r:id="rId22"/>
    <p:sldId id="276" r:id="rId23"/>
    <p:sldId id="286" r:id="rId24"/>
    <p:sldId id="293" r:id="rId25"/>
    <p:sldId id="287" r:id="rId26"/>
    <p:sldId id="288" r:id="rId27"/>
    <p:sldId id="289" r:id="rId28"/>
    <p:sldId id="290" r:id="rId29"/>
    <p:sldId id="291" r:id="rId30"/>
    <p:sldId id="294" r:id="rId31"/>
    <p:sldId id="279" r:id="rId32"/>
    <p:sldId id="280" r:id="rId33"/>
    <p:sldId id="281" r:id="rId34"/>
    <p:sldId id="282" r:id="rId35"/>
    <p:sldId id="283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164c220-4707-48cd-a443-3651e3b9e3c0}">
          <p14:sldIdLst>
            <p14:sldId id="256"/>
            <p14:sldId id="258"/>
            <p14:sldId id="261"/>
            <p14:sldId id="257"/>
            <p14:sldId id="266"/>
            <p14:sldId id="265"/>
            <p14:sldId id="260"/>
            <p14:sldId id="267"/>
            <p14:sldId id="268"/>
            <p14:sldId id="269"/>
            <p14:sldId id="271"/>
            <p14:sldId id="273"/>
            <p14:sldId id="274"/>
            <p14:sldId id="277"/>
            <p14:sldId id="276"/>
            <p14:sldId id="286"/>
            <p14:sldId id="293"/>
            <p14:sldId id="287"/>
            <p14:sldId id="288"/>
            <p14:sldId id="289"/>
            <p14:sldId id="290"/>
            <p14:sldId id="291"/>
            <p14:sldId id="294"/>
            <p14:sldId id="279"/>
            <p14:sldId id="280"/>
            <p14:sldId id="281"/>
            <p14:sldId id="282"/>
            <p14:sldId id="283"/>
            <p14:sldId id="262"/>
            <p14:sldId id="264"/>
            <p14:sldId id="263"/>
            <p14:sldId id="272"/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 b="1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维空间中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n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 个线性无关的向量可以构成空间的一组基，而且拉普拉斯矩阵的特征向量还是一组正交基</a:t>
            </a:r>
            <a:endParaRPr lang="zh-CN" altLang="en-US" b="1">
              <a:solidFill>
                <a:srgbClr val="FF0000"/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图信号的能量在空域与频域可以等价定义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wmf"/><Relationship Id="rId2" Type="http://schemas.openxmlformats.org/officeDocument/2006/relationships/oleObject" Target="../embeddings/oleObject2.bin"/><Relationship Id="rId13" Type="http://schemas.openxmlformats.org/officeDocument/2006/relationships/vmlDrawing" Target="../drawings/vmlDrawing2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10" Type="http://schemas.openxmlformats.org/officeDocument/2006/relationships/image" Target="../media/image47.png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GCN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拉普拉斯矩阵的谱分解（特征分解）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矩阵的谱分解，特征分解，对角化都是同一个概念</a:t>
            </a:r>
            <a:endParaRPr lang="zh-CN" altLang="en-US"/>
          </a:p>
          <a:p>
            <a:r>
              <a:rPr lang="zh-CN" altLang="en-US">
                <a:solidFill>
                  <a:schemeClr val="tx1"/>
                </a:solidFill>
              </a:rPr>
              <a:t>不是所有的矩阵都可以特征分解，其充要条件为n阶方阵存在n个线性无关的特征向量。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拉普拉斯矩阵是半正定对称矩阵：</a:t>
            </a:r>
            <a:endParaRPr lang="zh-CN" altLang="en-US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015" y="4468495"/>
            <a:ext cx="8375015" cy="13995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拉普拉斯矩阵的</a:t>
            </a:r>
            <a:r>
              <a:rPr lang="zh-CN" altLang="en-US"/>
              <a:t>谱分解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6100" y="1573530"/>
            <a:ext cx="4539615" cy="17360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645" y="1573530"/>
            <a:ext cx="6706870" cy="1762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135" y="3335655"/>
            <a:ext cx="8244840" cy="33464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81280"/>
            <a:ext cx="10515600" cy="1325563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Graph上的傅里叶变换（类比得到）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75995"/>
            <a:ext cx="10515600" cy="5201285"/>
          </a:xfrm>
        </p:spPr>
        <p:txBody>
          <a:bodyPr/>
          <a:p>
            <a:r>
              <a:rPr lang="zh-CN" altLang="en-US"/>
              <a:t>将拉普拉斯算子换成</a:t>
            </a:r>
            <a:r>
              <a:rPr lang="en-US" altLang="zh-CN"/>
              <a:t>Graph</a:t>
            </a:r>
            <a:r>
              <a:rPr lang="zh-CN" altLang="en-US"/>
              <a:t>的拉普拉斯算子（即</a:t>
            </a:r>
            <a:r>
              <a:rPr lang="zh-CN" altLang="en-US"/>
              <a:t>拉普拉斯矩阵）</a:t>
            </a:r>
            <a:endParaRPr lang="zh-CN" altLang="en-US"/>
          </a:p>
          <a:p>
            <a:r>
              <a:rPr lang="zh-CN" altLang="en-US"/>
              <a:t>将特征函数换成</a:t>
            </a:r>
            <a:r>
              <a:rPr lang="zh-CN" altLang="en-US">
                <a:sym typeface="+mn-ea"/>
              </a:rPr>
              <a:t>拉普拉斯矩阵的</a:t>
            </a:r>
            <a:r>
              <a:rPr lang="zh-CN" altLang="en-US"/>
              <a:t>特征向量</a:t>
            </a:r>
            <a:endParaRPr lang="zh-CN" altLang="en-US"/>
          </a:p>
          <a:p>
            <a:r>
              <a:rPr lang="zh-CN" altLang="en-US"/>
              <a:t>将积分换为求和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0095" y="2978150"/>
            <a:ext cx="8132445" cy="38360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Graph上的傅里叶变换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利用矩阵乘法将Graph上的傅里叶变换推广到矩阵形式：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565" y="2722245"/>
            <a:ext cx="9872980" cy="38557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350"/>
            <a:ext cx="10515600" cy="1325563"/>
          </a:xfrm>
        </p:spPr>
        <p:txBody>
          <a:bodyPr/>
          <a:p>
            <a:r>
              <a:rPr lang="zh-CN" altLang="en-US"/>
              <a:t>Graph上的傅里叶逆变换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0415" y="1104265"/>
            <a:ext cx="7680960" cy="3475990"/>
          </a:xfrm>
          <a:prstGeom prst="rect">
            <a:avLst/>
          </a:prstGeom>
        </p:spPr>
      </p:pic>
      <p:graphicFrame>
        <p:nvGraphicFramePr>
          <p:cNvPr id="11" name="对象 10"/>
          <p:cNvGraphicFramePr/>
          <p:nvPr/>
        </p:nvGraphicFramePr>
        <p:xfrm>
          <a:off x="2741930" y="4810760"/>
          <a:ext cx="5730875" cy="1090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2" imgW="3630930" imgH="953770" progId="Equation.KSEE3">
                  <p:embed/>
                </p:oleObj>
              </mc:Choice>
              <mc:Fallback>
                <p:oleObj name="" r:id="rId2" imgW="3630930" imgH="953770" progId="Equation.KSEE3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41930" y="4810760"/>
                        <a:ext cx="5730875" cy="10909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570" y="23495"/>
            <a:ext cx="10515600" cy="1004570"/>
          </a:xfrm>
        </p:spPr>
        <p:txBody>
          <a:bodyPr>
            <a:normAutofit/>
          </a:bodyPr>
          <a:p>
            <a:r>
              <a:rPr lang="zh-CN" altLang="en-US"/>
              <a:t>为什么这样类比？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65200"/>
            <a:ext cx="10515600" cy="5123815"/>
          </a:xfrm>
        </p:spPr>
        <p:txBody>
          <a:bodyPr/>
          <a:p>
            <a:r>
              <a:rPr lang="zh-CN" altLang="en-US"/>
              <a:t>为什么拉普拉斯矩阵的特征向量可以作为傅里叶变换的基？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8990" y="1499235"/>
            <a:ext cx="7492365" cy="21031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55675" y="3755390"/>
            <a:ext cx="93713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/>
              <a:t>G</a:t>
            </a:r>
            <a:r>
              <a:rPr lang="zh-CN" altLang="en-US" sz="2000" b="1"/>
              <a:t>raph傅里叶变换也把graph上定义的任意向量 </a:t>
            </a:r>
            <a:r>
              <a:rPr lang="en-US" altLang="zh-CN" sz="2000" b="1"/>
              <a:t>f</a:t>
            </a:r>
            <a:r>
              <a:rPr lang="zh-CN" altLang="en-US" sz="2000" b="1"/>
              <a:t>，表示成了拉普拉斯矩阵特征向量的线性组合，即：</a:t>
            </a:r>
            <a:endParaRPr lang="zh-CN" altLang="en-US" sz="2000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60" y="4462145"/>
            <a:ext cx="7752080" cy="10807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325" y="5347335"/>
            <a:ext cx="7098665" cy="546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54500" y="5981065"/>
            <a:ext cx="25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将特征值等价成频率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755" y="6379845"/>
            <a:ext cx="7697470" cy="4502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01600"/>
            <a:ext cx="10515600" cy="984250"/>
          </a:xfrm>
        </p:spPr>
        <p:txBody>
          <a:bodyPr/>
          <a:p>
            <a:r>
              <a:rPr lang="zh-CN" altLang="en-US"/>
              <a:t>定义图卷积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85215"/>
            <a:ext cx="10515600" cy="5092065"/>
          </a:xfrm>
        </p:spPr>
        <p:txBody>
          <a:bodyPr/>
          <a:p>
            <a:r>
              <a:rPr lang="zh-CN" altLang="en-US"/>
              <a:t>类比到Graph上并把傅里叶变换的定义带入，</a:t>
            </a:r>
            <a:r>
              <a:rPr lang="en-US" altLang="zh-CN"/>
              <a:t>x</a:t>
            </a:r>
            <a:r>
              <a:rPr lang="zh-CN" altLang="en-US"/>
              <a:t>与卷积核 </a:t>
            </a:r>
            <a:r>
              <a:rPr lang="en-US" altLang="zh-CN"/>
              <a:t>y</a:t>
            </a:r>
            <a:r>
              <a:rPr lang="en-US" altLang="zh-CN"/>
              <a:t> </a:t>
            </a:r>
            <a:r>
              <a:rPr lang="zh-CN" altLang="en-US"/>
              <a:t>在Graph上的卷积可按下列步骤求出：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140" y="2030730"/>
            <a:ext cx="7626350" cy="4711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50800"/>
            <a:ext cx="6771640" cy="8464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605" y="1482725"/>
            <a:ext cx="5460365" cy="17132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85" y="3578225"/>
            <a:ext cx="11873865" cy="21450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815" y="6163945"/>
            <a:ext cx="7004050" cy="2349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6375" y="115570"/>
            <a:ext cx="5893435" cy="8058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018540"/>
            <a:ext cx="9238615" cy="56330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0" y="3317240"/>
            <a:ext cx="3202940" cy="13709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5196840"/>
            <a:ext cx="862965" cy="5753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625" y="4894580"/>
            <a:ext cx="2306955" cy="12077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785" y="4354195"/>
            <a:ext cx="5280660" cy="4311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7325" y="-11430"/>
            <a:ext cx="5893435" cy="8058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60" y="695960"/>
            <a:ext cx="8741410" cy="5466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015" y="6223635"/>
            <a:ext cx="7937500" cy="527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9780" y="16510"/>
            <a:ext cx="10515600" cy="1325563"/>
          </a:xfrm>
        </p:spPr>
        <p:txBody>
          <a:bodyPr/>
          <a:p>
            <a:r>
              <a:rPr lang="en-US" altLang="zh-CN"/>
              <a:t>CNN</a:t>
            </a:r>
            <a:endParaRPr lang="en-US" altLang="zh-CN"/>
          </a:p>
        </p:txBody>
      </p:sp>
      <p:pic>
        <p:nvPicPr>
          <p:cNvPr id="4" name="内容占位符 3" descr="conv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435" y="792480"/>
            <a:ext cx="6052820" cy="6064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58385" y="16510"/>
            <a:ext cx="608965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平移不变性</a:t>
            </a:r>
            <a:r>
              <a:rPr lang="en-US" altLang="zh-CN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</a:t>
            </a:r>
            <a:r>
              <a:rPr lang="zh-CN" altLang="en-US" sz="5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局部性</a:t>
            </a:r>
            <a:endParaRPr lang="zh-CN" altLang="en-US" sz="5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595" y="1715135"/>
            <a:ext cx="5678170" cy="38087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6580" y="5822315"/>
            <a:ext cx="109124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离散卷积本质就是一种加权求和</a:t>
            </a:r>
            <a:r>
              <a:rPr lang="en-US" altLang="zh-CN">
                <a:solidFill>
                  <a:srgbClr val="FF0000"/>
                </a:solidFill>
              </a:rPr>
              <a:t>, CNN中的卷积本质上就是利用一个共享参数的过滤器(kernel),通过计算中心像素点以及相邻像素点的加权和来构成feature map实现空间特征的提取,加权系数就是</a:t>
            </a:r>
            <a:r>
              <a:rPr lang="zh-CN" altLang="en-US">
                <a:solidFill>
                  <a:srgbClr val="FF0000"/>
                </a:solidFill>
              </a:rPr>
              <a:t>要学习的</a:t>
            </a:r>
            <a:r>
              <a:rPr lang="en-US" altLang="zh-CN">
                <a:solidFill>
                  <a:srgbClr val="FF0000"/>
                </a:solidFill>
              </a:rPr>
              <a:t>卷积核的权重系数。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6125" y="-7620"/>
            <a:ext cx="5618480" cy="6661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00810" y="852805"/>
            <a:ext cx="8763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令</a:t>
            </a:r>
            <a:endParaRPr lang="zh-CN" altLang="en-US"/>
          </a:p>
        </p:txBody>
      </p:sp>
      <p:graphicFrame>
        <p:nvGraphicFramePr>
          <p:cNvPr id="12" name="对象 11"/>
          <p:cNvGraphicFramePr/>
          <p:nvPr/>
        </p:nvGraphicFramePr>
        <p:xfrm>
          <a:off x="1994535" y="749300"/>
          <a:ext cx="2126615" cy="575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2" imgW="1510665" imgH="427355" progId="Equation.KSEE3">
                  <p:embed/>
                </p:oleObj>
              </mc:Choice>
              <mc:Fallback>
                <p:oleObj name="" r:id="rId2" imgW="1510665" imgH="427355" progId="Equation.KSEE3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94535" y="749300"/>
                        <a:ext cx="2126615" cy="575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760" y="1324610"/>
            <a:ext cx="4839970" cy="124523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970" y="749300"/>
            <a:ext cx="5201285" cy="5048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825" y="2587625"/>
            <a:ext cx="2080895" cy="6134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7845" y="2480945"/>
            <a:ext cx="4404360" cy="82677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0370" y="3307715"/>
            <a:ext cx="6270625" cy="15341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7175" y="5106035"/>
            <a:ext cx="8789035" cy="125793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0810" y="4841875"/>
            <a:ext cx="3971290" cy="42354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0735" y="6442075"/>
            <a:ext cx="7702550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为什么第三代</a:t>
            </a:r>
            <a:r>
              <a:rPr lang="en-US" altLang="zh-CN"/>
              <a:t>GCN</a:t>
            </a:r>
            <a:r>
              <a:rPr lang="zh-CN" altLang="en-US"/>
              <a:t>在减少了参数的前提下表现得比第二代</a:t>
            </a:r>
            <a:r>
              <a:rPr lang="en-US" altLang="zh-CN"/>
              <a:t>GCN</a:t>
            </a:r>
            <a:r>
              <a:rPr lang="zh-CN" altLang="en-US"/>
              <a:t>更好？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190" y="2828925"/>
            <a:ext cx="10598785" cy="28028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180" y="5792470"/>
            <a:ext cx="9095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第三代</a:t>
            </a:r>
            <a:r>
              <a:rPr lang="en-US" altLang="zh-CN" sz="2800" b="1"/>
              <a:t>GCN</a:t>
            </a:r>
            <a:r>
              <a:rPr lang="zh-CN" altLang="en-US" sz="2800" b="1"/>
              <a:t>是一个低通滤波器，更符合实际的数据的特质</a:t>
            </a:r>
            <a:endParaRPr lang="zh-CN" altLang="en-US" sz="28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1115"/>
            <a:ext cx="10515600" cy="814705"/>
          </a:xfrm>
        </p:spPr>
        <p:txBody>
          <a:bodyPr/>
          <a:p>
            <a:r>
              <a:rPr lang="zh-CN" altLang="en-US"/>
              <a:t>实验验证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8480" y="6082665"/>
            <a:ext cx="8782050" cy="742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1350" y="845820"/>
            <a:ext cx="111163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为此作者在 Cora， Citeseer， Pubmed 数据集上做了实验， 这三个数据集都是论文引用网络， 节点是论文， 边是论文之间的引用关系。 作者设计了一个实验， 通过低频滤波截掉数据中的高频信息， 然后使用剩下的低频信息进行分类学习：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" y="2204085"/>
            <a:ext cx="12040870" cy="34912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0175"/>
            <a:ext cx="10515600" cy="798830"/>
          </a:xfrm>
        </p:spPr>
        <p:txBody>
          <a:bodyPr/>
          <a:p>
            <a:r>
              <a:rPr lang="zh-CN" altLang="en-US"/>
              <a:t>图信号的总变差</a:t>
            </a:r>
            <a:r>
              <a:rPr lang="en-US" altLang="zh-CN"/>
              <a:t>(Total Variation)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94840" y="3536950"/>
            <a:ext cx="7952105" cy="1245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1240790"/>
            <a:ext cx="1014031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拉普拉斯算子也被用来描述中心节点与邻居节点之间信号的差异</a:t>
            </a:r>
            <a:r>
              <a:rPr lang="en-US" altLang="zh-CN" sz="2400"/>
              <a:t>:</a:t>
            </a:r>
            <a:endParaRPr lang="en-US" altLang="zh-CN" sz="2400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 sz="2400"/>
              <a:t>定义</a:t>
            </a:r>
            <a:r>
              <a:rPr lang="en-US" altLang="zh-CN" sz="2400"/>
              <a:t>TV(X)</a:t>
            </a:r>
            <a:r>
              <a:rPr lang="zh-CN" altLang="en-US" sz="2400"/>
              <a:t>为图信号的总变差：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总变差是一个标量， 将节点与它的邻居的</a:t>
            </a:r>
            <a:r>
              <a:rPr lang="zh-CN" altLang="en-US" sz="2400"/>
              <a:t>信号的差值进行加和， 刻画了图信号整体的平滑度。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1847850"/>
            <a:ext cx="6426835" cy="10325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7570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图信号的总变差</a:t>
            </a:r>
            <a:r>
              <a:rPr lang="en-US" altLang="zh-CN">
                <a:sym typeface="+mn-ea"/>
              </a:rPr>
              <a:t>(Total Variation)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75000" y="1703070"/>
            <a:ext cx="4770755" cy="37007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5705" y="1242695"/>
            <a:ext cx="8909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拉普拉斯矩阵可以进行谱分解 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1078865" y="5528310"/>
            <a:ext cx="99644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ym typeface="+mn-ea"/>
              </a:rPr>
              <a:t>图信号的总变差与图的特征值之间有着非常直接的线性对应关系， 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总变差是图的所有特征值的一个线性组合， 权重是图信号相对应的傅里叶系数的平方</a:t>
            </a:r>
            <a:endParaRPr lang="zh-CN" altLang="en-US" sz="24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75370" y="3092450"/>
            <a:ext cx="31946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在一个给定的图上， 什么样的图信号具有最小的总变差？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/>
        </p:nvSpPr>
        <p:spPr>
          <a:xfrm>
            <a:off x="4378960" y="55245"/>
            <a:ext cx="29260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举个栗子</a:t>
            </a:r>
            <a:endParaRPr lang="zh-CN" altLang="en-US" sz="5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855" y="1564640"/>
            <a:ext cx="10194290" cy="40176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0490" y="1075690"/>
            <a:ext cx="9665970" cy="43167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99490" y="369570"/>
            <a:ext cx="10427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计算得到该图的拉普拉斯矩阵的特征矩阵与特征值</a:t>
            </a:r>
            <a:r>
              <a:rPr lang="zh-CN" altLang="en-US" sz="2400"/>
              <a:t>：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499870" y="5616575"/>
            <a:ext cx="9192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/>
              <a:t>将</a:t>
            </a:r>
            <a:r>
              <a:rPr lang="en-US" altLang="zh-CN" sz="3600"/>
              <a:t>V</a:t>
            </a:r>
            <a:r>
              <a:rPr lang="zh-CN" altLang="en-US" sz="3600"/>
              <a:t>写成列向量的形式      </a:t>
            </a:r>
            <a:r>
              <a:rPr lang="en-US" altLang="zh-CN" sz="3600"/>
              <a:t>V = [v1,v2,v3,v4,v5]</a:t>
            </a:r>
            <a:endParaRPr lang="en-US" altLang="zh-CN" sz="3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586865" y="331470"/>
            <a:ext cx="9632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将v1,v2,v5作为图信号时候的示意图：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185" y="1061720"/>
            <a:ext cx="11010265" cy="2512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3573780"/>
            <a:ext cx="11688445" cy="14655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0835" y="4954905"/>
            <a:ext cx="1152969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结论： 特征值越低，频率越低， 对应的傅里叶基就变化的越缓慢， 相近节点上的信号值趋于一致，即信号的平滑度高； 特征值越高， 频率越高， 对应的傅里叶基就变化得越剧烈， 相近节点上的信号值则非常不一致，即信号的平滑度低</a:t>
            </a:r>
            <a:r>
              <a:rPr lang="zh-CN" altLang="en-US" sz="2800">
                <a:solidFill>
                  <a:srgbClr val="FF0000"/>
                </a:solidFill>
              </a:rPr>
              <a:t>。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2895283" y="95250"/>
            <a:ext cx="623506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GCN</a:t>
            </a:r>
            <a:r>
              <a:rPr lang="zh-CN" altLang="en-US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会导致过渡平滑</a:t>
            </a:r>
            <a:endParaRPr lang="zh-CN" altLang="en-US" sz="5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2595" y="1244600"/>
            <a:ext cx="1154747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 GCN 相当于对输入信号做了一个低通滤波的操作， 这会使信号变得更加平滑， 这也是 GCN 模型内在的一个优势。 但是所谓过犹不及， 这类对信号不断平滑的操作积累多次之后， 信号越来越趋同， 也就丧失了节点特征的多样性。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9290" y="6151880"/>
            <a:ext cx="8147050" cy="692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3059430"/>
            <a:ext cx="11950065" cy="27635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5245"/>
            <a:ext cx="10515600" cy="786130"/>
          </a:xfrm>
        </p:spPr>
        <p:txBody>
          <a:bodyPr/>
          <a:p>
            <a:r>
              <a:rPr lang="zh-CN" altLang="en-US"/>
              <a:t>Spatial Methods for Graph CNN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475" y="929640"/>
            <a:ext cx="10013950" cy="51581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6388100"/>
            <a:ext cx="6210300" cy="2603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为什么研究</a:t>
            </a:r>
            <a:r>
              <a:rPr lang="en-US" altLang="zh-CN"/>
              <a:t>GCN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3200" b="1"/>
              <a:t>在Non Euclidean Structure的数据上无法保持平移不变性</a:t>
            </a:r>
            <a:endParaRPr lang="zh-CN" altLang="en-US" sz="3200" b="1"/>
          </a:p>
          <a:p>
            <a:pPr marL="0" indent="0">
              <a:buNone/>
            </a:pPr>
            <a:r>
              <a:rPr lang="zh-CN" altLang="en-US" sz="3200"/>
              <a:t>拓扑图中每个顶点的相邻顶点数目都可能不同，那么当然无法用一个同样尺寸的卷积核来进行卷积运算。</a:t>
            </a:r>
            <a:endParaRPr lang="zh-CN" altLang="en-US" sz="3200"/>
          </a:p>
          <a:p>
            <a:pPr marL="0" indent="0">
              <a:buNone/>
            </a:pPr>
            <a:endParaRPr lang="zh-CN" altLang="en-US" sz="3200"/>
          </a:p>
          <a:p>
            <a:r>
              <a:rPr lang="zh-CN" altLang="en-US" sz="3200" b="1"/>
              <a:t>我们希望在这样的数据结构（拓扑图）上有效地提取空间特征来进行机器学习</a:t>
            </a:r>
            <a:endParaRPr lang="zh-CN" altLang="en-US" sz="3200" b="1"/>
          </a:p>
          <a:p>
            <a:pPr marL="0" indent="0">
              <a:buNone/>
            </a:pPr>
            <a:endParaRPr lang="zh-CN" altLang="en-US" sz="3200" b="1"/>
          </a:p>
          <a:p>
            <a:r>
              <a:rPr lang="zh-CN" altLang="en-US" sz="3200" b="1"/>
              <a:t>广义上来讲任何数据在赋范空间内都可以建立拓扑关联</a:t>
            </a:r>
            <a:endParaRPr lang="zh-CN" altLang="en-US" sz="32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691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Spatial Methods for Graph CNN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2435" y="867410"/>
            <a:ext cx="8787130" cy="51238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580" y="6422390"/>
            <a:ext cx="9779000" cy="2901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750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Spatial Methods for Graph CNN</a:t>
            </a:r>
            <a:br>
              <a:rPr lang="zh-CN" altLang="en-US"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6430" y="925830"/>
            <a:ext cx="8358505" cy="5006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70" y="6276975"/>
            <a:ext cx="10532110" cy="3333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1815" y="942340"/>
            <a:ext cx="8547735" cy="5182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95575" y="27305"/>
            <a:ext cx="680085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000" b="1">
                <a:sym typeface="+mn-ea"/>
              </a:rPr>
              <a:t>Spatial Methods for Graph CNN</a:t>
            </a:r>
            <a:endParaRPr lang="zh-CN" altLang="en-US" sz="4000" b="1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15" y="6332855"/>
            <a:ext cx="9547225" cy="38227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6000"/>
              <a:t>Future</a:t>
            </a:r>
            <a:endParaRPr lang="en-US" altLang="zh-CN" sz="60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05965"/>
            <a:ext cx="10515600" cy="4661535"/>
          </a:xfrm>
        </p:spPr>
        <p:txBody>
          <a:bodyPr>
            <a:normAutofit lnSpcReduction="20000"/>
          </a:bodyPr>
          <a:p>
            <a:r>
              <a:rPr lang="en-US" altLang="zh-CN" sz="4800"/>
              <a:t>Graph Sequentail Modeling</a:t>
            </a:r>
            <a:endParaRPr lang="zh-CN" altLang="en-US" sz="4800"/>
          </a:p>
          <a:p>
            <a:r>
              <a:rPr lang="en-US" altLang="zh-CN" sz="4800"/>
              <a:t>Graph Pooling</a:t>
            </a:r>
            <a:endParaRPr lang="en-US" altLang="zh-CN" sz="4800"/>
          </a:p>
          <a:p>
            <a:r>
              <a:rPr lang="en-US" altLang="zh-CN" sz="4800"/>
              <a:t>Graph CNN on Heterogenous Networks</a:t>
            </a:r>
            <a:endParaRPr lang="en-US" altLang="zh-CN" sz="4800"/>
          </a:p>
          <a:p>
            <a:r>
              <a:rPr lang="en-US" altLang="zh-CN" sz="4800"/>
              <a:t>Is graph CNN a soft version of WL test?</a:t>
            </a:r>
            <a:endParaRPr lang="en-US" altLang="zh-CN" sz="4800"/>
          </a:p>
          <a:p>
            <a:r>
              <a:rPr lang="en-US" altLang="zh-CN" sz="4800"/>
              <a:t>Graph + Knowledge Graph</a:t>
            </a:r>
            <a:endParaRPr lang="en-US" altLang="zh-CN" sz="4800"/>
          </a:p>
          <a:p>
            <a:r>
              <a:rPr lang="en-US" altLang="zh-CN" sz="4800"/>
              <a:t>Applications</a:t>
            </a:r>
            <a:endParaRPr lang="en-US" altLang="zh-CN"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0095" y="60960"/>
            <a:ext cx="10515600" cy="1325563"/>
          </a:xfrm>
        </p:spPr>
        <p:txBody>
          <a:bodyPr/>
          <a:p>
            <a:r>
              <a:rPr lang="zh-CN" altLang="en-US"/>
              <a:t>From CNN to graph CNN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4365" y="1191260"/>
            <a:ext cx="8696960" cy="54241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Overview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0935" y="1437005"/>
            <a:ext cx="9928860" cy="51282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700"/>
            <a:ext cx="10515600" cy="955040"/>
          </a:xfrm>
        </p:spPr>
        <p:txBody>
          <a:bodyPr/>
          <a:p>
            <a:r>
              <a:rPr lang="zh-CN" altLang="en-US"/>
              <a:t>傅里叶变换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3390" y="754380"/>
            <a:ext cx="8187690" cy="2401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25" y="3155950"/>
            <a:ext cx="6572250" cy="30556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770" y="6301105"/>
            <a:ext cx="7773035" cy="557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0" y="3580130"/>
            <a:ext cx="1492250" cy="850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911080" y="2936875"/>
            <a:ext cx="20116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拉普拉斯算子</a:t>
            </a:r>
            <a:endParaRPr lang="zh-CN" altLang="en-US" sz="2400" b="1">
              <a:ln w="6600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傅里叶变换与</a:t>
            </a:r>
            <a:r>
              <a:rPr lang="zh-CN" altLang="en-US"/>
              <a:t>卷积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4220" y="2995295"/>
            <a:ext cx="10515600" cy="3183255"/>
          </a:xfrm>
        </p:spPr>
        <p:txBody>
          <a:bodyPr>
            <a:normAutofit fontScale="90000" lnSpcReduction="10000"/>
          </a:bodyPr>
          <a:p>
            <a:r>
              <a:rPr lang="zh-CN" altLang="en-US"/>
              <a:t>卷积定理：函数的</a:t>
            </a:r>
            <a:r>
              <a:rPr lang="zh-CN" altLang="en-US"/>
              <a:t>卷积的傅里叶变换是函数傅立叶变换的乘积，即对于函数</a:t>
            </a:r>
            <a:r>
              <a:rPr lang="en-US" altLang="zh-CN"/>
              <a:t>f(t)</a:t>
            </a:r>
            <a:r>
              <a:rPr lang="zh-CN" altLang="en-US"/>
              <a:t>与 </a:t>
            </a:r>
            <a:r>
              <a:rPr lang="en-US" altLang="zh-CN"/>
              <a:t>h(t)</a:t>
            </a:r>
            <a:r>
              <a:rPr lang="zh-CN" altLang="en-US"/>
              <a:t>两者的卷积是其函数傅立叶变换乘积的逆变换：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 b="1"/>
              <a:t>空域卷积</a:t>
            </a:r>
            <a:r>
              <a:rPr lang="en-US" altLang="zh-CN" b="1"/>
              <a:t>--&gt;</a:t>
            </a:r>
            <a:r>
              <a:rPr lang="zh-CN" altLang="en-US" b="1"/>
              <a:t>谱域乘积</a:t>
            </a:r>
            <a:endParaRPr lang="zh-CN" altLang="en-US" b="1"/>
          </a:p>
          <a:p>
            <a:pPr marL="0" indent="0">
              <a:buNone/>
            </a:pPr>
            <a:r>
              <a:rPr lang="zh-CN" altLang="en-US" b="1"/>
              <a:t>空域</a:t>
            </a:r>
            <a:r>
              <a:rPr lang="en-US" altLang="zh-CN" b="1"/>
              <a:t>--</a:t>
            </a:r>
            <a:r>
              <a:rPr lang="zh-CN" altLang="en-US" b="1"/>
              <a:t>傅里叶变化</a:t>
            </a:r>
            <a:r>
              <a:rPr lang="en-US" altLang="zh-CN" b="1"/>
              <a:t>--</a:t>
            </a:r>
            <a:r>
              <a:rPr lang="zh-CN" altLang="en-US" b="1"/>
              <a:t>谱域</a:t>
            </a:r>
            <a:r>
              <a:rPr lang="en-US" altLang="zh-CN" b="1"/>
              <a:t>--</a:t>
            </a:r>
            <a:r>
              <a:rPr lang="zh-CN" altLang="en-US" b="1"/>
              <a:t>乘积</a:t>
            </a:r>
            <a:r>
              <a:rPr lang="en-US" altLang="zh-CN" b="1"/>
              <a:t>--</a:t>
            </a:r>
            <a:r>
              <a:rPr lang="zh-CN" altLang="en-US" b="1"/>
              <a:t>傅里叶逆变换</a:t>
            </a:r>
            <a:r>
              <a:rPr lang="en-US" altLang="zh-CN" b="1"/>
              <a:t>--</a:t>
            </a:r>
            <a:r>
              <a:rPr lang="zh-CN" altLang="en-US" b="1"/>
              <a:t>空域卷积</a:t>
            </a:r>
            <a:endParaRPr lang="zh-CN" altLang="en-US" b="1"/>
          </a:p>
          <a:p>
            <a:pPr marL="0" indent="0">
              <a:buNone/>
            </a:pPr>
            <a:endParaRPr lang="zh-CN" altLang="en-US" b="1"/>
          </a:p>
          <a:p>
            <a:pPr marL="0" indent="0">
              <a:buNone/>
            </a:pPr>
            <a:r>
              <a:rPr lang="zh-CN" altLang="en-US" b="1">
                <a:solidFill>
                  <a:srgbClr val="FF0000"/>
                </a:solidFill>
              </a:rPr>
              <a:t>我们可以类比时域信号的傅里叶变换定义图的傅里叶变换？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1691005"/>
            <a:ext cx="11447780" cy="9759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0885" y="62230"/>
            <a:ext cx="10515600" cy="1325563"/>
          </a:xfrm>
        </p:spPr>
        <p:txBody>
          <a:bodyPr/>
          <a:p>
            <a:r>
              <a:rPr lang="zh-CN" altLang="en-US"/>
              <a:t>图的</a:t>
            </a:r>
            <a:r>
              <a:rPr lang="zh-CN" altLang="en-US"/>
              <a:t>拉普拉斯矩阵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4645" y="1061720"/>
            <a:ext cx="8571865" cy="31953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0885" y="4337050"/>
            <a:ext cx="48647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常用的拉普拉斯矩阵实际有三种：</a:t>
            </a:r>
            <a:endParaRPr lang="zh-CN" altLang="en-US" b="1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4773295"/>
            <a:ext cx="7753350" cy="5746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390" y="5407025"/>
            <a:ext cx="8161655" cy="7086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390" y="6252210"/>
            <a:ext cx="6061075" cy="4375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图的拉普拉斯矩阵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/>
              <a:t>拉普拉斯矩阵是对称矩阵，可以进行特征分解（谱分解），这就和GCN的spectral domain对应上</a:t>
            </a:r>
            <a:endParaRPr lang="zh-CN" altLang="en-US" sz="3200"/>
          </a:p>
          <a:p>
            <a:r>
              <a:rPr lang="zh-CN" altLang="en-US" sz="3200"/>
              <a:t>拉普拉斯矩阵只在中心顶点和一阶相连的顶点上（1-hop neighbor）有非0元素，其余之处均为0（局部性）</a:t>
            </a:r>
            <a:endParaRPr lang="zh-CN" altLang="en-US" sz="3200"/>
          </a:p>
          <a:p>
            <a:r>
              <a:rPr lang="zh-CN" altLang="en-US" sz="3200">
                <a:solidFill>
                  <a:srgbClr val="FF0000"/>
                </a:solidFill>
              </a:rPr>
              <a:t>通过拉普拉斯算子与拉普拉斯矩阵进行类比</a:t>
            </a:r>
            <a:endParaRPr lang="zh-CN" altLang="en-US" sz="3200">
              <a:solidFill>
                <a:srgbClr val="FF0000"/>
              </a:solidFill>
            </a:endParaRPr>
          </a:p>
          <a:p>
            <a:r>
              <a:rPr lang="zh-CN" altLang="en-US" sz="3200">
                <a:solidFill>
                  <a:srgbClr val="FF0000"/>
                </a:solidFill>
              </a:rPr>
              <a:t>GCN的核心基于拉普拉斯矩阵的谱分解</a:t>
            </a:r>
            <a:endParaRPr lang="zh-CN" altLang="en-US" sz="3200">
              <a:solidFill>
                <a:srgbClr val="FF0000"/>
              </a:solidFill>
            </a:endParaRPr>
          </a:p>
          <a:p>
            <a:endParaRPr lang="zh-CN" altLang="en-US"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2021</Words>
  <Application>WPS 演示</Application>
  <PresentationFormat>宽屏</PresentationFormat>
  <Paragraphs>154</Paragraphs>
  <Slides>33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Equation.KSEE3</vt:lpstr>
      <vt:lpstr>Equation.KSEE3</vt:lpstr>
      <vt:lpstr>GCN</vt:lpstr>
      <vt:lpstr>CNN</vt:lpstr>
      <vt:lpstr>为什么研究GCN</vt:lpstr>
      <vt:lpstr>From CNN to graph CNN</vt:lpstr>
      <vt:lpstr>Overview</vt:lpstr>
      <vt:lpstr>傅里叶变换</vt:lpstr>
      <vt:lpstr>傅里叶变换与卷积</vt:lpstr>
      <vt:lpstr>图的拉普拉斯矩阵</vt:lpstr>
      <vt:lpstr>图的拉普拉斯矩阵</vt:lpstr>
      <vt:lpstr>拉普拉斯矩阵的谱分解（特征分解）</vt:lpstr>
      <vt:lpstr>拉普拉斯矩阵的谱分解</vt:lpstr>
      <vt:lpstr>Graph上的傅里叶变换（类比得到）</vt:lpstr>
      <vt:lpstr>Graph上的傅里叶变换</vt:lpstr>
      <vt:lpstr>Graph上的傅里叶逆变换</vt:lpstr>
      <vt:lpstr>为什么这样类比？</vt:lpstr>
      <vt:lpstr>定义图卷积</vt:lpstr>
      <vt:lpstr>PowerPoint 演示文稿</vt:lpstr>
      <vt:lpstr>PowerPoint 演示文稿</vt:lpstr>
      <vt:lpstr>PowerPoint 演示文稿</vt:lpstr>
      <vt:lpstr>PowerPoint 演示文稿</vt:lpstr>
      <vt:lpstr>思考</vt:lpstr>
      <vt:lpstr>实验验证</vt:lpstr>
      <vt:lpstr>图信号的总变差(Total Variation)</vt:lpstr>
      <vt:lpstr>图信号的总变差(Total Variation)</vt:lpstr>
      <vt:lpstr>PowerPoint 演示文稿</vt:lpstr>
      <vt:lpstr>PowerPoint 演示文稿</vt:lpstr>
      <vt:lpstr>PowerPoint 演示文稿</vt:lpstr>
      <vt:lpstr>PowerPoint 演示文稿</vt:lpstr>
      <vt:lpstr>Spatial Methods for Graph CNN</vt:lpstr>
      <vt:lpstr>Spatial Methods for Graph CNN </vt:lpstr>
      <vt:lpstr>Spatial Methods for Graph CNN </vt:lpstr>
      <vt:lpstr>PowerPoint 演示文稿</vt:lpstr>
      <vt:lpstr>Future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</dc:creator>
  <cp:lastModifiedBy>LA-SY</cp:lastModifiedBy>
  <cp:revision>137</cp:revision>
  <dcterms:created xsi:type="dcterms:W3CDTF">2019-09-30T00:50:00Z</dcterms:created>
  <dcterms:modified xsi:type="dcterms:W3CDTF">2019-10-10T10:38:24Z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